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76" r:id="rId17"/>
    <p:sldId id="271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303" r:id="rId29"/>
    <p:sldId id="307" r:id="rId30"/>
    <p:sldId id="305" r:id="rId31"/>
    <p:sldId id="304" r:id="rId32"/>
    <p:sldId id="306" r:id="rId33"/>
    <p:sldId id="302" r:id="rId34"/>
  </p:sldIdLst>
  <p:sldSz cx="9144000" cy="5143500" type="screen16x9"/>
  <p:notesSz cx="6858000" cy="9144000"/>
  <p:embeddedFontLst>
    <p:embeddedFont>
      <p:font typeface="Cabin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Gill Sans MT" panose="020B0502020104020203" pitchFamily="34" charset="77"/>
      <p:regular r:id="rId48"/>
      <p:bold r:id="rId49"/>
      <p:italic r:id="rId50"/>
      <p:boldItalic r:id="rId51"/>
    </p:embeddedFont>
    <p:embeddedFont>
      <p:font typeface="Gill Sans MT Condensed" panose="020B0506020104020203" pitchFamily="34" charset="77"/>
      <p:regular r:id="rId52"/>
    </p:embeddedFont>
    <p:embeddedFont>
      <p:font typeface="Trebuchet MS" panose="020B0703020202090204" pitchFamily="34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C17B3-222A-4690-AD6F-D849B0568CCA}">
  <a:tblStyle styleId="{648C17B3-222A-4690-AD6F-D849B0568CC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0"/>
          </a:solidFill>
        </a:fill>
      </a:tcStyle>
    </a:wholeTbl>
    <a:band1H>
      <a:tcTxStyle/>
      <a:tcStyle>
        <a:tcBdr/>
        <a:fill>
          <a:solidFill>
            <a:srgbClr val="CC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B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4"/>
  </p:normalViewPr>
  <p:slideViewPr>
    <p:cSldViewPr snapToGrid="0">
      <p:cViewPr varScale="1">
        <p:scale>
          <a:sx n="155" d="100"/>
          <a:sy n="155" d="100"/>
        </p:scale>
        <p:origin x="192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JSON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55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56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157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858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41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Pense como um Map&lt;Object, Object&gt; 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Bucket = Tabela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 simples, mais rápido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especializados, como lista, economiza processamento e tráfico de rede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Collection == Table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= Tuplas JSON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SubDocument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rgbClr val="341108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11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  <a:defRPr sz="3200" b="0" i="0" u="none" strike="noStrike" cap="none">
                <a:solidFill>
                  <a:schemeClr val="dk1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4300"/>
              <a:buFont typeface="Cabin"/>
              <a:buNone/>
              <a:defRPr sz="4300" b="1" i="0" u="none" strike="noStrike" cap="none">
                <a:solidFill>
                  <a:srgbClr val="562214"/>
                </a:solidFill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1014984" y="-41"/>
            <a:ext cx="73152" cy="514354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550" dist="38000" dir="10800000" algn="tl" rotWithShape="0">
              <a:srgbClr val="6F6A5F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4" name="Shape 14"/>
          <p:cNvSpPr txBox="1"/>
          <p:nvPr/>
        </p:nvSpPr>
        <p:spPr>
          <a:xfrm rot="-5400000">
            <a:off x="-918865" y="2224501"/>
            <a:ext cx="273496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err="1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JNoSQL</a:t>
            </a:r>
            <a:endParaRPr sz="4000" b="0" i="0" u="none" strike="noStrike" cap="none" dirty="0">
              <a:solidFill>
                <a:schemeClr val="dk1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1435608" y="4714172"/>
            <a:ext cx="2747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#</a:t>
            </a:r>
            <a:r>
              <a:rPr lang="en-US" sz="1800" b="0" i="0" u="none" strike="noStrike" cap="none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CodeOne</a:t>
            </a:r>
            <a:r>
              <a:rPr lang="en-US" sz="1800" b="0" i="0" u="none" strike="noStrike" cap="none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   #</a:t>
            </a:r>
            <a:r>
              <a:rPr lang="en-US" sz="1800" b="0" i="0" u="none" strike="noStrike" cap="none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JNoSQL</a:t>
            </a:r>
            <a:endParaRPr sz="1800" b="0" i="0" dirty="0">
              <a:solidFill>
                <a:srgbClr val="835D00"/>
              </a:solidFill>
              <a:latin typeface="Gill Sans MT Condensed" panose="020B0506020104020203" pitchFamily="34" charset="77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3508248" y="4714172"/>
            <a:ext cx="5424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JNoSQL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otaviojava</a:t>
            </a:r>
            <a:r>
              <a:rPr lang="en-US" sz="1800" b="0" i="0" dirty="0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 @</a:t>
            </a:r>
            <a:r>
              <a:rPr lang="en-US" sz="1800" b="0" i="0" dirty="0" err="1">
                <a:solidFill>
                  <a:srgbClr val="835D00"/>
                </a:solidFill>
                <a:latin typeface="Gill Sans MT Condensed" panose="020B0506020104020203" pitchFamily="34" charset="77"/>
                <a:ea typeface="Trebuchet MS"/>
                <a:cs typeface="Trebuchet MS"/>
                <a:sym typeface="Trebuchet MS"/>
              </a:rPr>
              <a:t>leomrlima</a:t>
            </a:r>
            <a:endParaRPr sz="1800" b="0" i="0" dirty="0">
              <a:solidFill>
                <a:srgbClr val="835D00"/>
              </a:solidFill>
              <a:latin typeface="Gill Sans MT Condensed" panose="020B0506020104020203" pitchFamily="34" charset="77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" y="311311"/>
            <a:ext cx="929667" cy="81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59891" y="4085022"/>
            <a:ext cx="929667" cy="8138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ill Sans MT" panose="020B0502020104020203" pitchFamily="34" charset="77"/>
          <a:ea typeface="Gill Sans MT" panose="020B0502020104020203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 amt="12000"/>
          </a:blip>
          <a:srcRect/>
          <a:stretch/>
        </p:blipFill>
        <p:spPr>
          <a:xfrm rot="-1755772">
            <a:off x="1310926" y="-569984"/>
            <a:ext cx="7734510" cy="677067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431284" y="633712"/>
            <a:ext cx="7493794" cy="151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sz="4400" b="1" dirty="0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Eclipse </a:t>
            </a:r>
            <a:r>
              <a:rPr lang="en-US" sz="4400" b="1" u="none" strike="noStrike" cap="none" dirty="0" err="1">
                <a:solidFill>
                  <a:srgbClr val="922223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JNoSQL</a:t>
            </a:r>
            <a:endParaRPr sz="4400" b="1" u="none" strike="noStrike" cap="none" dirty="0">
              <a:solidFill>
                <a:srgbClr val="922223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u="none" strike="noStrike" cap="none" dirty="0">
              <a:solidFill>
                <a:srgbClr val="922122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  <a:p>
            <a:pPr lvl="0" algn="ctr"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rgbClr val="008000"/>
                </a:solidFill>
                <a:latin typeface="Gill Sans MT" panose="020B0502020104020203" pitchFamily="34" charset="77"/>
                <a:ea typeface="Consolas"/>
                <a:cs typeface="Consolas"/>
                <a:sym typeface="Consolas"/>
              </a:rPr>
              <a:t>One API to Many NoSQL Databases</a:t>
            </a:r>
            <a:endParaRPr sz="32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ea typeface="Consolas"/>
              <a:cs typeface="Consolas"/>
              <a:sym typeface="Consolas"/>
            </a:endParaRPr>
          </a:p>
        </p:txBody>
      </p:sp>
      <p:grpSp>
        <p:nvGrpSpPr>
          <p:cNvPr id="100" name="Shape 100"/>
          <p:cNvGrpSpPr/>
          <p:nvPr/>
        </p:nvGrpSpPr>
        <p:grpSpPr>
          <a:xfrm>
            <a:off x="2067173" y="2815351"/>
            <a:ext cx="6222015" cy="1735459"/>
            <a:chOff x="1921546" y="2815351"/>
            <a:chExt cx="6222015" cy="1735459"/>
          </a:xfrm>
        </p:grpSpPr>
        <p:grpSp>
          <p:nvGrpSpPr>
            <p:cNvPr id="101" name="Shape 101"/>
            <p:cNvGrpSpPr/>
            <p:nvPr/>
          </p:nvGrpSpPr>
          <p:grpSpPr>
            <a:xfrm>
              <a:off x="1921546" y="2815351"/>
              <a:ext cx="1751895" cy="1735459"/>
              <a:chOff x="1921546" y="2815351"/>
              <a:chExt cx="1751895" cy="1735459"/>
            </a:xfrm>
          </p:grpSpPr>
          <p:sp>
            <p:nvSpPr>
              <p:cNvPr id="102" name="Shape 102"/>
              <p:cNvSpPr txBox="1"/>
              <p:nvPr/>
            </p:nvSpPr>
            <p:spPr>
              <a:xfrm>
                <a:off x="1921546" y="4173933"/>
                <a:ext cx="1751895" cy="376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25" tIns="25700" rIns="51425" bIns="2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None/>
                </a:pPr>
                <a:r>
                  <a:rPr lang="en-US" sz="1800" u="none" strike="noStrike" cap="none" dirty="0">
                    <a:solidFill>
                      <a:schemeClr val="dk1"/>
                    </a:solidFill>
                    <a:latin typeface="Gill Sans MT" panose="020B0502020104020203" pitchFamily="34" charset="77"/>
                    <a:sym typeface="Arial"/>
                  </a:rPr>
                  <a:t>Leonardo Lima</a:t>
                </a:r>
                <a:endParaRPr dirty="0">
                  <a:latin typeface="Gill Sans MT" panose="020B0502020104020203" pitchFamily="34" charset="77"/>
                </a:endParaRPr>
              </a:p>
            </p:txBody>
          </p:sp>
          <p:pic>
            <p:nvPicPr>
              <p:cNvPr id="103" name="Shape 103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202" y="2815351"/>
                <a:ext cx="1362456" cy="1362456"/>
              </a:xfrm>
              <a:prstGeom prst="ellipse">
                <a:avLst/>
              </a:prstGeom>
              <a:noFill/>
              <a:ln w="12700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104" name="Shape 104"/>
            <p:cNvGrpSpPr/>
            <p:nvPr/>
          </p:nvGrpSpPr>
          <p:grpSpPr>
            <a:xfrm>
              <a:off x="6391666" y="2815351"/>
              <a:ext cx="1751895" cy="1735459"/>
              <a:chOff x="6391666" y="2815351"/>
              <a:chExt cx="1751895" cy="1735459"/>
            </a:xfrm>
          </p:grpSpPr>
          <p:sp>
            <p:nvSpPr>
              <p:cNvPr id="105" name="Shape 105"/>
              <p:cNvSpPr txBox="1"/>
              <p:nvPr/>
            </p:nvSpPr>
            <p:spPr>
              <a:xfrm>
                <a:off x="6391666" y="4173933"/>
                <a:ext cx="1751895" cy="376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25" tIns="25700" rIns="51425" bIns="25700" anchor="t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None/>
                </a:pPr>
                <a:r>
                  <a:rPr lang="en-US" sz="1800" u="none" strike="noStrike" cap="none" dirty="0" err="1">
                    <a:solidFill>
                      <a:schemeClr val="dk1"/>
                    </a:solidFill>
                    <a:latin typeface="Gill Sans MT" panose="020B0502020104020203" pitchFamily="34" charset="77"/>
                    <a:sym typeface="Arial"/>
                  </a:rPr>
                  <a:t>Otávio</a:t>
                </a:r>
                <a:r>
                  <a:rPr lang="en-US" sz="1800" u="none" strike="noStrike" cap="none" dirty="0">
                    <a:solidFill>
                      <a:schemeClr val="dk1"/>
                    </a:solidFill>
                    <a:latin typeface="Gill Sans MT" panose="020B0502020104020203" pitchFamily="34" charset="77"/>
                    <a:sym typeface="Arial"/>
                  </a:rPr>
                  <a:t> Santana</a:t>
                </a:r>
                <a:endParaRPr sz="1800" u="none" strike="noStrike" cap="none" dirty="0">
                  <a:solidFill>
                    <a:schemeClr val="dk1"/>
                  </a:solidFill>
                  <a:latin typeface="Gill Sans MT" panose="020B0502020104020203" pitchFamily="34" charset="77"/>
                  <a:sym typeface="Arial"/>
                </a:endParaRPr>
              </a:p>
            </p:txBody>
          </p:sp>
          <p:pic>
            <p:nvPicPr>
              <p:cNvPr id="106" name="Shape 10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586385" y="2815351"/>
                <a:ext cx="1362456" cy="1362456"/>
              </a:xfrm>
              <a:prstGeom prst="ellipse">
                <a:avLst/>
              </a:prstGeom>
              <a:noFill/>
              <a:ln w="12700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Graph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b="1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Neo4J</a:t>
            </a:r>
            <a:endParaRPr b="1"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InfoGrid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Sones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HyperGraphDB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855281" y="601686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814299" y="1761600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400833" y="3245290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Kratos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216" name="Shape 216"/>
          <p:cNvCxnSpPr>
            <a:stCxn id="215" idx="1"/>
            <a:endCxn id="213" idx="4"/>
          </p:cNvCxnSpPr>
          <p:nvPr/>
        </p:nvCxnSpPr>
        <p:spPr>
          <a:xfrm rot="5400000" flipH="1">
            <a:off x="4183828" y="1855840"/>
            <a:ext cx="2078100" cy="894900"/>
          </a:xfrm>
          <a:prstGeom prst="curvedConnector3">
            <a:avLst>
              <a:gd name="adj1" fmla="val 50000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7" name="Shape 217"/>
          <p:cNvCxnSpPr>
            <a:stCxn id="215" idx="7"/>
            <a:endCxn id="214" idx="4"/>
          </p:cNvCxnSpPr>
          <p:nvPr/>
        </p:nvCxnSpPr>
        <p:spPr>
          <a:xfrm rot="-5400000">
            <a:off x="6894017" y="2501890"/>
            <a:ext cx="918000" cy="762900"/>
          </a:xfrm>
          <a:prstGeom prst="curvedConnector3">
            <a:avLst>
              <a:gd name="adj1" fmla="val 50002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8" name="Shape 218"/>
          <p:cNvCxnSpPr>
            <a:stCxn id="213" idx="6"/>
            <a:endCxn id="214" idx="2"/>
          </p:cNvCxnSpPr>
          <p:nvPr/>
        </p:nvCxnSpPr>
        <p:spPr>
          <a:xfrm>
            <a:off x="5695511" y="933036"/>
            <a:ext cx="1118700" cy="1159800"/>
          </a:xfrm>
          <a:prstGeom prst="curvedConnector3">
            <a:avLst>
              <a:gd name="adj1" fmla="val 50004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9" name="Shape 219"/>
          <p:cNvSpPr txBox="1"/>
          <p:nvPr/>
        </p:nvSpPr>
        <p:spPr>
          <a:xfrm rot="3899366">
            <a:off x="5982067" y="1148794"/>
            <a:ext cx="820984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sibling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0" name="Shape 220"/>
          <p:cNvSpPr txBox="1"/>
          <p:nvPr/>
        </p:nvSpPr>
        <p:spPr>
          <a:xfrm rot="3366288">
            <a:off x="4912950" y="2525632"/>
            <a:ext cx="697179" cy="36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slew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1" name="Shape 221"/>
          <p:cNvSpPr txBox="1"/>
          <p:nvPr/>
        </p:nvSpPr>
        <p:spPr>
          <a:xfrm rot="-2239518">
            <a:off x="6972202" y="2835886"/>
            <a:ext cx="762444" cy="36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slew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222" name="Shape 222"/>
          <p:cNvCxnSpPr>
            <a:stCxn id="213" idx="5"/>
            <a:endCxn id="215" idx="0"/>
          </p:cNvCxnSpPr>
          <p:nvPr/>
        </p:nvCxnSpPr>
        <p:spPr>
          <a:xfrm rot="-5400000" flipH="1">
            <a:off x="4834415" y="1758937"/>
            <a:ext cx="2078100" cy="894900"/>
          </a:xfrm>
          <a:prstGeom prst="curvedConnector3">
            <a:avLst>
              <a:gd name="adj1" fmla="val 49996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3" name="Shape 223"/>
          <p:cNvCxnSpPr>
            <a:stCxn id="214" idx="3"/>
            <a:endCxn id="215" idx="0"/>
          </p:cNvCxnSpPr>
          <p:nvPr/>
        </p:nvCxnSpPr>
        <p:spPr>
          <a:xfrm rot="5400000">
            <a:off x="6243345" y="2404801"/>
            <a:ext cx="918000" cy="762900"/>
          </a:xfrm>
          <a:prstGeom prst="curvedConnector3">
            <a:avLst>
              <a:gd name="adj1" fmla="val 50002"/>
            </a:avLst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" name="Shape 224"/>
          <p:cNvSpPr txBox="1"/>
          <p:nvPr/>
        </p:nvSpPr>
        <p:spPr>
          <a:xfrm rot="2848721">
            <a:off x="5541400" y="2031454"/>
            <a:ext cx="971201" cy="3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slain by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25" name="Shape 225"/>
          <p:cNvSpPr txBox="1"/>
          <p:nvPr/>
        </p:nvSpPr>
        <p:spPr>
          <a:xfrm rot="-2849968">
            <a:off x="6333344" y="2497834"/>
            <a:ext cx="958264" cy="36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slain by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Multi-model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368097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OrientDB</a:t>
            </a: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640080" marR="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graph, document</a:t>
            </a: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Couchbase 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640080" marR="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key-value, document</a:t>
            </a: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Elasticsearch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640080" marR="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document, graph</a:t>
            </a: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ArangoDB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640080" marR="0" lvl="1" indent="-237744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 family, graph, key-value</a:t>
            </a: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0344" y="418085"/>
            <a:ext cx="3818915" cy="417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SQL -&gt; NoSQL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graphicFrame>
        <p:nvGraphicFramePr>
          <p:cNvPr id="240" name="Shape 240"/>
          <p:cNvGraphicFramePr/>
          <p:nvPr>
            <p:extLst>
              <p:ext uri="{D42A27DB-BD31-4B8C-83A1-F6EECF244321}">
                <p14:modId xmlns:p14="http://schemas.microsoft.com/office/powerpoint/2010/main" val="402933578"/>
              </p:ext>
            </p:extLst>
          </p:nvPr>
        </p:nvGraphicFramePr>
        <p:xfrm>
          <a:off x="1434973" y="1213171"/>
          <a:ext cx="7499375" cy="2931210"/>
        </p:xfrm>
        <a:graphic>
          <a:graphicData uri="http://schemas.openxmlformats.org/drawingml/2006/table">
            <a:tbl>
              <a:tblPr firstRow="1" bandRow="1">
                <a:noFill/>
                <a:tableStyleId>{648C17B3-222A-4690-AD6F-D849B0568CCA}</a:tableStyleId>
              </a:tblPr>
              <a:tblGrid>
                <a:gridCol w="149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SQL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Key-Value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 Family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Document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Graph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Table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Bucket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 Family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Collection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Row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Key/Value pair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Document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Vertex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Column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Key/Value Pair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Key/Value Pair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Vertex/Edge properties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Relationship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Link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Edge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Scalability x Complexity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cxnSp>
        <p:nvCxnSpPr>
          <p:cNvPr id="247" name="Shape 247"/>
          <p:cNvCxnSpPr/>
          <p:nvPr/>
        </p:nvCxnSpPr>
        <p:spPr>
          <a:xfrm rot="10800000">
            <a:off x="1967696" y="1203767"/>
            <a:ext cx="0" cy="2951544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Shape 248"/>
          <p:cNvCxnSpPr/>
          <p:nvPr/>
        </p:nvCxnSpPr>
        <p:spPr>
          <a:xfrm rot="10800000" flipH="1">
            <a:off x="1944546" y="4118657"/>
            <a:ext cx="6813592" cy="1929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Shape 249"/>
          <p:cNvSpPr txBox="1"/>
          <p:nvPr/>
        </p:nvSpPr>
        <p:spPr>
          <a:xfrm rot="-5400000">
            <a:off x="598350" y="2254825"/>
            <a:ext cx="204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Scalability</a:t>
            </a:r>
            <a:endParaRPr sz="3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124900" y="4083925"/>
            <a:ext cx="2358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Complexity</a:t>
            </a:r>
            <a:endParaRPr sz="3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211887" y="1126208"/>
            <a:ext cx="1840230" cy="662701"/>
          </a:xfrm>
          <a:prstGeom prst="ellipse">
            <a:avLst/>
          </a:prstGeom>
          <a:gradFill>
            <a:gsLst>
              <a:gs pos="0">
                <a:srgbClr val="DDF4C4"/>
              </a:gs>
              <a:gs pos="50000">
                <a:srgbClr val="D8F1B7"/>
              </a:gs>
              <a:gs pos="97000">
                <a:srgbClr val="CBEF9F"/>
              </a:gs>
              <a:gs pos="100000">
                <a:srgbClr val="CBF194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Key/Value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5166985" y="2541571"/>
            <a:ext cx="1624416" cy="571783"/>
          </a:xfrm>
          <a:prstGeom prst="snip2DiagRect">
            <a:avLst>
              <a:gd name="adj1" fmla="val 44856"/>
              <a:gd name="adj2" fmla="val 16667"/>
            </a:avLst>
          </a:prstGeom>
          <a:gradFill>
            <a:gsLst>
              <a:gs pos="0">
                <a:srgbClr val="FFE9AF"/>
              </a:gs>
              <a:gs pos="50000">
                <a:srgbClr val="FFE59B"/>
              </a:gs>
              <a:gs pos="97000">
                <a:srgbClr val="FFE27A"/>
              </a:gs>
              <a:gs pos="100000">
                <a:srgbClr val="FFE26B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5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808686" y="1806366"/>
            <a:ext cx="1601730" cy="717748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rgbClr val="C5E6F2"/>
              </a:gs>
              <a:gs pos="50000">
                <a:srgbClr val="B7E0F0"/>
              </a:gs>
              <a:gs pos="97000">
                <a:srgbClr val="A0D9EE"/>
              </a:gs>
              <a:gs pos="100000">
                <a:srgbClr val="97D6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5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Column Family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6547969" y="3130811"/>
            <a:ext cx="1302489" cy="810000"/>
          </a:xfrm>
          <a:prstGeom prst="pentagon">
            <a:avLst>
              <a:gd name="hf" fmla="val 105146"/>
              <a:gd name="vf" fmla="val 110557"/>
            </a:avLst>
          </a:prstGeom>
          <a:gradFill>
            <a:gsLst>
              <a:gs pos="0">
                <a:srgbClr val="FFBFBF"/>
              </a:gs>
              <a:gs pos="50000">
                <a:srgbClr val="FFB0B0"/>
              </a:gs>
              <a:gs pos="97000">
                <a:srgbClr val="FF9494"/>
              </a:gs>
              <a:gs pos="100000">
                <a:srgbClr val="FF898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Graph</a:t>
            </a:r>
            <a:endParaRPr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1278945" y="2308302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5400"/>
              <a:buFont typeface="Cabin"/>
              <a:buNone/>
            </a:pPr>
            <a:r>
              <a:rPr lang="en-US" sz="54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sym typeface="Cabin"/>
              </a:rPr>
              <a:t>JNoSQL</a:t>
            </a:r>
            <a:endParaRPr sz="3037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sym typeface="Cabin"/>
            </a:endParaRP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94522" y="2308302"/>
            <a:ext cx="2849478" cy="24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087" y="79868"/>
            <a:ext cx="2910466" cy="254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What is </a:t>
            </a:r>
            <a:r>
              <a:rPr lang="en-US" sz="32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JNoSQL</a:t>
            </a: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?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927" y="2293635"/>
            <a:ext cx="846102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547" y="1114178"/>
            <a:ext cx="846101" cy="74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Mapping API - </a:t>
            </a:r>
            <a:r>
              <a:rPr lang="en-US" sz="2000" b="1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Artemis</a:t>
            </a:r>
            <a:endParaRPr sz="20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1818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Communication API - </a:t>
            </a:r>
            <a:r>
              <a:rPr lang="en-US" sz="2000" b="1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Diana</a:t>
            </a:r>
            <a:endParaRPr sz="20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1818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No lock-in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Divide and conquer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1818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6529373" y="385310"/>
            <a:ext cx="1146261" cy="558182"/>
          </a:xfrm>
          <a:prstGeom prst="rect">
            <a:avLst/>
          </a:prstGeom>
          <a:gradFill>
            <a:gsLst>
              <a:gs pos="0">
                <a:srgbClr val="CDD2E6"/>
              </a:gs>
              <a:gs pos="50000">
                <a:srgbClr val="C0C8E2"/>
              </a:gs>
              <a:gs pos="97000">
                <a:srgbClr val="ABB6DA"/>
              </a:gs>
              <a:gs pos="100000">
                <a:srgbClr val="A5B0D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DAO</a:t>
            </a:r>
            <a:endParaRPr sz="24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grpSp>
        <p:nvGrpSpPr>
          <p:cNvPr id="342" name="Shape 342"/>
          <p:cNvGrpSpPr/>
          <p:nvPr/>
        </p:nvGrpSpPr>
        <p:grpSpPr>
          <a:xfrm>
            <a:off x="5922394" y="2530197"/>
            <a:ext cx="2593584" cy="933851"/>
            <a:chOff x="6280451" y="2293635"/>
            <a:chExt cx="2593584" cy="933851"/>
          </a:xfrm>
        </p:grpSpPr>
        <p:sp>
          <p:nvSpPr>
            <p:cNvPr id="343" name="Shape 343"/>
            <p:cNvSpPr/>
            <p:nvPr/>
          </p:nvSpPr>
          <p:spPr>
            <a:xfrm>
              <a:off x="6280451" y="2293635"/>
              <a:ext cx="2372895" cy="786249"/>
            </a:xfrm>
            <a:prstGeom prst="rect">
              <a:avLst/>
            </a:prstGeom>
            <a:gradFill>
              <a:gsLst>
                <a:gs pos="0">
                  <a:srgbClr val="EF3333"/>
                </a:gs>
                <a:gs pos="15000">
                  <a:srgbClr val="EE3232"/>
                </a:gs>
                <a:gs pos="62000">
                  <a:srgbClr val="D91919"/>
                </a:gs>
                <a:gs pos="97000">
                  <a:srgbClr val="C4090B"/>
                </a:gs>
                <a:gs pos="100000">
                  <a:srgbClr val="C6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Communication</a:t>
              </a:r>
              <a:endParaRPr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pic>
          <p:nvPicPr>
            <p:cNvPr id="344" name="Shape 3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32657" y="2841111"/>
              <a:ext cx="441378" cy="386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Shape 345"/>
          <p:cNvGrpSpPr/>
          <p:nvPr/>
        </p:nvGrpSpPr>
        <p:grpSpPr>
          <a:xfrm>
            <a:off x="5916057" y="1263548"/>
            <a:ext cx="2606258" cy="934180"/>
            <a:chOff x="6280451" y="1085005"/>
            <a:chExt cx="2606258" cy="934180"/>
          </a:xfrm>
        </p:grpSpPr>
        <p:sp>
          <p:nvSpPr>
            <p:cNvPr id="346" name="Shape 346"/>
            <p:cNvSpPr/>
            <p:nvPr/>
          </p:nvSpPr>
          <p:spPr>
            <a:xfrm>
              <a:off x="6280451" y="1085005"/>
              <a:ext cx="2372895" cy="786249"/>
            </a:xfrm>
            <a:prstGeom prst="rect">
              <a:avLst/>
            </a:prstGeom>
            <a:gradFill>
              <a:gsLst>
                <a:gs pos="0">
                  <a:srgbClr val="EF3333"/>
                </a:gs>
                <a:gs pos="15000">
                  <a:srgbClr val="EE3232"/>
                </a:gs>
                <a:gs pos="62000">
                  <a:srgbClr val="D91919"/>
                </a:gs>
                <a:gs pos="97000">
                  <a:srgbClr val="C4090B"/>
                </a:gs>
                <a:gs pos="100000">
                  <a:srgbClr val="C6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Mapping</a:t>
              </a:r>
              <a:endParaRPr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pic>
          <p:nvPicPr>
            <p:cNvPr id="347" name="Shape 3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32657" y="1621714"/>
              <a:ext cx="454052" cy="3974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Shape 348"/>
          <p:cNvGrpSpPr/>
          <p:nvPr/>
        </p:nvGrpSpPr>
        <p:grpSpPr>
          <a:xfrm>
            <a:off x="5550629" y="3648915"/>
            <a:ext cx="3337115" cy="409661"/>
            <a:chOff x="5394193" y="3539370"/>
            <a:chExt cx="3337115" cy="409661"/>
          </a:xfrm>
        </p:grpSpPr>
        <p:sp>
          <p:nvSpPr>
            <p:cNvPr id="349" name="Shape 349"/>
            <p:cNvSpPr/>
            <p:nvPr/>
          </p:nvSpPr>
          <p:spPr>
            <a:xfrm>
              <a:off x="5394193" y="3597744"/>
              <a:ext cx="462783" cy="292913"/>
            </a:xfrm>
            <a:prstGeom prst="ellipse">
              <a:avLst/>
            </a:prstGeom>
            <a:gradFill>
              <a:gsLst>
                <a:gs pos="0">
                  <a:srgbClr val="DDF4C4"/>
                </a:gs>
                <a:gs pos="50000">
                  <a:srgbClr val="D8F1B7"/>
                </a:gs>
                <a:gs pos="97000">
                  <a:srgbClr val="CBEF9F"/>
                </a:gs>
                <a:gs pos="100000">
                  <a:srgbClr val="CBF194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5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7151545" y="3539370"/>
              <a:ext cx="587044" cy="409661"/>
            </a:xfrm>
            <a:prstGeom prst="snip2DiagRect">
              <a:avLst>
                <a:gd name="adj1" fmla="val 44856"/>
                <a:gd name="adj2" fmla="val 16667"/>
              </a:avLst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6252394" y="3547731"/>
              <a:ext cx="503733" cy="392939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rgbClr val="C5E6F2"/>
                </a:gs>
                <a:gs pos="50000">
                  <a:srgbClr val="B7E0F0"/>
                </a:gs>
                <a:gs pos="97000">
                  <a:srgbClr val="A0D9EE"/>
                </a:gs>
                <a:gs pos="100000">
                  <a:srgbClr val="97D6E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9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8134006" y="3558473"/>
              <a:ext cx="597302" cy="371454"/>
            </a:xfrm>
            <a:prstGeom prst="pentagon">
              <a:avLst>
                <a:gd name="hf" fmla="val 105146"/>
                <a:gd name="vf" fmla="val 110557"/>
              </a:avLst>
            </a:prstGeom>
            <a:gradFill>
              <a:gsLst>
                <a:gs pos="0">
                  <a:srgbClr val="FFBFBF"/>
                </a:gs>
                <a:gs pos="50000">
                  <a:srgbClr val="FFB0B0"/>
                </a:gs>
                <a:gs pos="97000">
                  <a:srgbClr val="FF9494"/>
                </a:gs>
                <a:gs pos="100000">
                  <a:srgbClr val="FF898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3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53" name="Shape 353"/>
          <p:cNvGrpSpPr/>
          <p:nvPr/>
        </p:nvGrpSpPr>
        <p:grpSpPr>
          <a:xfrm>
            <a:off x="5598025" y="4200854"/>
            <a:ext cx="3175063" cy="393472"/>
            <a:chOff x="5645421" y="4185188"/>
            <a:chExt cx="3175063" cy="496958"/>
          </a:xfrm>
        </p:grpSpPr>
        <p:sp>
          <p:nvSpPr>
            <p:cNvPr id="354" name="Shape 354"/>
            <p:cNvSpPr/>
            <p:nvPr/>
          </p:nvSpPr>
          <p:spPr>
            <a:xfrm>
              <a:off x="5645421" y="4190184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DDF4C4"/>
                </a:gs>
                <a:gs pos="50000">
                  <a:srgbClr val="D8F1B7"/>
                </a:gs>
                <a:gs pos="97000">
                  <a:srgbClr val="CBEF9F"/>
                </a:gs>
                <a:gs pos="100000">
                  <a:srgbClr val="CBF194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6524097" y="4192719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C5E6F2"/>
                </a:gs>
                <a:gs pos="50000">
                  <a:srgbClr val="B7E0F0"/>
                </a:gs>
                <a:gs pos="97000">
                  <a:srgbClr val="A0D9EE"/>
                </a:gs>
                <a:gs pos="100000">
                  <a:srgbClr val="97D6E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7461587" y="4185188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8452494" y="4185188"/>
              <a:ext cx="367990" cy="489427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BFBF"/>
                </a:gs>
                <a:gs pos="50000">
                  <a:srgbClr val="FFB0B0"/>
                </a:gs>
                <a:gs pos="97000">
                  <a:srgbClr val="FF9494"/>
                </a:gs>
                <a:gs pos="100000">
                  <a:srgbClr val="FF8989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25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58" name="Shape 358"/>
          <p:cNvSpPr/>
          <p:nvPr/>
        </p:nvSpPr>
        <p:spPr>
          <a:xfrm>
            <a:off x="5598025" y="1063229"/>
            <a:ext cx="318032" cy="240081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359" name="Shape 359"/>
          <p:cNvSpPr txBox="1"/>
          <p:nvPr/>
        </p:nvSpPr>
        <p:spPr>
          <a:xfrm rot="-5400000">
            <a:off x="5037070" y="1565781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JNoSQL</a:t>
            </a:r>
            <a:endParaRPr sz="1800">
              <a:solidFill>
                <a:srgbClr val="C00000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360" name="Shape 360"/>
          <p:cNvCxnSpPr>
            <a:stCxn id="341" idx="2"/>
            <a:endCxn id="346" idx="0"/>
          </p:cNvCxnSpPr>
          <p:nvPr/>
        </p:nvCxnSpPr>
        <p:spPr>
          <a:xfrm>
            <a:off x="7102504" y="943492"/>
            <a:ext cx="0" cy="3201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1" name="Shape 361"/>
          <p:cNvCxnSpPr>
            <a:stCxn id="346" idx="2"/>
            <a:endCxn id="343" idx="0"/>
          </p:cNvCxnSpPr>
          <p:nvPr/>
        </p:nvCxnSpPr>
        <p:spPr>
          <a:xfrm>
            <a:off x="7102505" y="2049797"/>
            <a:ext cx="6300" cy="4803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2" name="Shape 362"/>
          <p:cNvCxnSpPr>
            <a:endCxn id="352" idx="1"/>
          </p:cNvCxnSpPr>
          <p:nvPr/>
        </p:nvCxnSpPr>
        <p:spPr>
          <a:xfrm>
            <a:off x="7102443" y="3316400"/>
            <a:ext cx="1188000" cy="4935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3" name="Shape 363"/>
          <p:cNvCxnSpPr>
            <a:stCxn id="343" idx="2"/>
            <a:endCxn id="350" idx="3"/>
          </p:cNvCxnSpPr>
          <p:nvPr/>
        </p:nvCxnSpPr>
        <p:spPr>
          <a:xfrm>
            <a:off x="7108842" y="3316446"/>
            <a:ext cx="492600" cy="3324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4" name="Shape 364"/>
          <p:cNvCxnSpPr>
            <a:stCxn id="343" idx="2"/>
            <a:endCxn id="351" idx="1"/>
          </p:cNvCxnSpPr>
          <p:nvPr/>
        </p:nvCxnSpPr>
        <p:spPr>
          <a:xfrm flipH="1">
            <a:off x="6709842" y="3316446"/>
            <a:ext cx="399000" cy="3408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cxnSp>
        <p:nvCxnSpPr>
          <p:cNvPr id="365" name="Shape 365"/>
          <p:cNvCxnSpPr>
            <a:endCxn id="349" idx="0"/>
          </p:cNvCxnSpPr>
          <p:nvPr/>
        </p:nvCxnSpPr>
        <p:spPr>
          <a:xfrm flipH="1">
            <a:off x="5782020" y="3321489"/>
            <a:ext cx="1323600" cy="3858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Eclipse </a:t>
            </a:r>
            <a:r>
              <a:rPr lang="en-US" sz="32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JNoSQL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Eclipse Foundation</a:t>
            </a:r>
            <a:endParaRPr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Apache v2 + EPL 1.0</a:t>
            </a:r>
            <a:endParaRPr sz="2000" u="none" strike="noStrike" cap="none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API to each NoSQL type</a:t>
            </a:r>
            <a:endParaRPr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Configurable</a:t>
            </a:r>
            <a:endParaRPr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Extensible</a:t>
            </a:r>
            <a:endParaRPr>
              <a:latin typeface="Gill Sans MT" panose="020B0502020104020203" pitchFamily="34" charset="77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5922394" y="2530197"/>
            <a:ext cx="2372895" cy="786249"/>
          </a:xfrm>
          <a:prstGeom prst="rect">
            <a:avLst/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Communication</a:t>
            </a:r>
            <a:endParaRPr sz="24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5916057" y="1263548"/>
            <a:ext cx="2372895" cy="786249"/>
          </a:xfrm>
          <a:prstGeom prst="rect">
            <a:avLst/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Mapping</a:t>
            </a:r>
            <a:endParaRPr sz="24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587" y="1594829"/>
            <a:ext cx="846101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4122" y="2897238"/>
            <a:ext cx="846102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1084" y="691797"/>
            <a:ext cx="778417" cy="101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For example: for a Document DB…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2144236" y="1015480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BaseDocument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</a:t>
            </a: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baseDocument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= new </a:t>
            </a: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BaseDocument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baseDocument.</a:t>
            </a:r>
            <a:r>
              <a:rPr lang="en-US" sz="160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addAttribute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</a:t>
            </a:r>
            <a:r>
              <a:rPr lang="en-US" sz="1600" u="none" strike="noStrike" cap="none" dirty="0">
                <a:solidFill>
                  <a:srgbClr val="FF0000"/>
                </a:solidFill>
                <a:latin typeface="Gill Sans MT" panose="020B0502020104020203" pitchFamily="34" charset="77"/>
                <a:sym typeface="Cabin"/>
              </a:rPr>
              <a:t>name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, </a:t>
            </a:r>
            <a:r>
              <a:rPr lang="en-US" sz="1600" u="none" strike="noStrike" cap="none" dirty="0">
                <a:solidFill>
                  <a:srgbClr val="0070C0"/>
                </a:solidFill>
                <a:latin typeface="Gill Sans MT" panose="020B0502020104020203" pitchFamily="34" charset="77"/>
                <a:sym typeface="Cabin"/>
              </a:rPr>
              <a:t>value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b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</a:br>
            <a:endParaRPr sz="12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144236" y="2766350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=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JsonObject.create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jsonObject.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put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3194756" y="1901823"/>
            <a:ext cx="4911320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 document = new Document();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append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b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3194756" y="3647786"/>
            <a:ext cx="5175956" cy="85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ODocument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document = new </a:t>
            </a: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ODocument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(“collection”);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document.</a:t>
            </a:r>
            <a:r>
              <a:rPr lang="en-US" sz="16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field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value</a:t>
            </a:r>
            <a: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br>
              <a:rPr lang="en-US" sz="16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2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9" y="101548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184" y="1907441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8436" y="2937972"/>
            <a:ext cx="685800" cy="3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4070" y="3793886"/>
            <a:ext cx="685800" cy="35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… now with </a:t>
            </a:r>
            <a:r>
              <a:rPr lang="en-US" sz="32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JNoSQL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3139594" y="2098575"/>
            <a:ext cx="6491764" cy="107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DocumentEntity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entity = </a:t>
            </a: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DocumentEntity.of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("</a:t>
            </a: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documentCollection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");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 document = </a:t>
            </a: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Document.of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</a:t>
            </a:r>
            <a:r>
              <a:rPr lang="en-US" sz="1600" u="none" strike="noStrike" cap="none" dirty="0">
                <a:solidFill>
                  <a:srgbClr val="FF0000"/>
                </a:solidFill>
                <a:latin typeface="Gill Sans MT" panose="020B0502020104020203" pitchFamily="34" charset="77"/>
                <a:sym typeface="Cabin"/>
              </a:rPr>
              <a:t>name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, </a:t>
            </a:r>
            <a:r>
              <a:rPr lang="en-US" sz="1600" u="none" strike="noStrike" cap="none" dirty="0">
                <a:solidFill>
                  <a:srgbClr val="0070C0"/>
                </a:solidFill>
                <a:latin typeface="Gill Sans MT" panose="020B0502020104020203" pitchFamily="34" charset="77"/>
                <a:sym typeface="Cabin"/>
              </a:rPr>
              <a:t>value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rPr lang="en-US" sz="16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entity.</a:t>
            </a:r>
            <a:r>
              <a:rPr lang="en-US" sz="160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add</a:t>
            </a: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(document);</a:t>
            </a:r>
            <a:b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</a:b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grpSp>
        <p:nvGrpSpPr>
          <p:cNvPr id="408" name="Shape 408"/>
          <p:cNvGrpSpPr/>
          <p:nvPr/>
        </p:nvGrpSpPr>
        <p:grpSpPr>
          <a:xfrm>
            <a:off x="4153658" y="3171539"/>
            <a:ext cx="3605494" cy="724731"/>
            <a:chOff x="2697392" y="3160411"/>
            <a:chExt cx="3605494" cy="724731"/>
          </a:xfrm>
        </p:grpSpPr>
        <p:pic>
          <p:nvPicPr>
            <p:cNvPr id="409" name="Shape 4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17086" y="3199342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Shape 4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43854" y="31604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Shape 4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70623" y="3335922"/>
              <a:ext cx="685800" cy="307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Shape 4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97392" y="3325163"/>
              <a:ext cx="685800" cy="356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Shape 4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69616" y="1619820"/>
            <a:ext cx="1969978" cy="172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Names &amp; Definitions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7728" y="2886074"/>
            <a:ext cx="1974238" cy="172821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Configuration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Factory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Manager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1209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None/>
            </a:pPr>
            <a:endParaRPr sz="32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169789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About the Speakers</a:t>
            </a:r>
            <a:endParaRPr sz="32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169789" y="895350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88"/>
              <a:buFont typeface="Noto Sans Symbols"/>
              <a:buNone/>
            </a:pPr>
            <a:endParaRPr lang="en-US" sz="2800" b="1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88"/>
              <a:buFont typeface="Noto Sans Symbols"/>
              <a:buNone/>
            </a:pPr>
            <a:r>
              <a:rPr lang="en-US" sz="2800" b="1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Leonardo Lima</a:t>
            </a:r>
            <a:endParaRPr b="1" dirty="0">
              <a:latin typeface="Gill Sans MT" panose="020B0502020104020203" pitchFamily="34" charset="77"/>
            </a:endParaRPr>
          </a:p>
          <a:p>
            <a:pPr marL="121444" marR="0" lvl="0" indent="122872" algn="l" rtl="0">
              <a:lnSpc>
                <a:spcPct val="64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3847"/>
              <a:buFont typeface="Noto Sans Symbols"/>
              <a:buNone/>
            </a:pPr>
            <a:endParaRPr sz="2250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  <a:p>
            <a:pPr marL="121444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Computer engineer, server &amp; embedded </a:t>
            </a:r>
            <a:r>
              <a:rPr lang="en-US" sz="2000" u="none" strike="noStrike" cap="none" dirty="0" err="1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sw</a:t>
            </a:r>
            <a:r>
              <a:rPr lang="en-US" sz="200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 developer</a:t>
            </a:r>
            <a:endParaRPr sz="2000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CTO at V2COM</a:t>
            </a:r>
            <a:endParaRPr dirty="0">
              <a:latin typeface="Gill Sans MT" panose="020B0502020104020203" pitchFamily="34" charset="77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Spec Lead – JSR363 – Units of Measurement</a:t>
            </a:r>
            <a:endParaRPr sz="2000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V2COM’s Representative at JCP Executive Committee</a:t>
            </a:r>
            <a:endParaRPr dirty="0">
              <a:latin typeface="Gill Sans MT" panose="020B0502020104020203" pitchFamily="34" charset="77"/>
            </a:endParaRPr>
          </a:p>
          <a:p>
            <a:pPr marL="121444" marR="0" lvl="0" indent="122872" algn="l" rtl="0">
              <a:lnSpc>
                <a:spcPct val="64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3847"/>
              <a:buFont typeface="Noto Sans Symbols"/>
              <a:buNone/>
            </a:pPr>
            <a:endParaRPr sz="2250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Names &amp; Definitions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6" y="3538728"/>
            <a:ext cx="1333623" cy="116743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2296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b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</a:b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Configuration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&lt;?&gt; condition = new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DriverConfiguration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try(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ColumnFamily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ManagerFactory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managerFactory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=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condition.get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()) {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 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ColumnFamily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Manager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entityManager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=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managerFactory.get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(KEY_SPACE);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 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entityManager.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insert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(entity);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b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</a:b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 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ColumnQuery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select = select().from(COLUMN_FAMILY).where(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eq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(id)).build();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 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ColumnDeleteQuery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delete = delete().from(COLUMN_FAMILY)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                                                       .where(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eq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(id)).build();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b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</a:b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Optional&lt;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</a:t>
            </a:r>
            <a:r>
              <a:rPr lang="en-US" sz="152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&gt; result = 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entityManager.singleResult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(query);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   </a:t>
            </a:r>
            <a:r>
              <a:rPr lang="en-US" sz="152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entityManager.delete</a:t>
            </a: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(delete);</a:t>
            </a:r>
            <a:endParaRPr dirty="0">
              <a:latin typeface="Gill Sans MT" panose="020B0502020104020203" pitchFamily="34" charset="77"/>
            </a:endParaRPr>
          </a:p>
          <a:p>
            <a:pPr marL="82296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None/>
            </a:pPr>
            <a:r>
              <a:rPr lang="en-US" sz="152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}</a:t>
            </a:r>
            <a:endParaRPr sz="152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dirty="0">
                <a:latin typeface="Gill Sans MT" panose="020B0502020104020203" pitchFamily="34" charset="77"/>
                <a:ea typeface="Arial"/>
                <a:cs typeface="Arial"/>
                <a:sym typeface="Arial"/>
              </a:rPr>
              <a:t>Eclipse </a:t>
            </a:r>
            <a:r>
              <a:rPr lang="en-US" sz="32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JNoSQL</a:t>
            </a: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 - Artemis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Based on CDI and Diana 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Heavy use of Annotations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Events on Create, Update, Delete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Bean Validation Support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Configurable and Extensible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“Query by Methods”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pic>
        <p:nvPicPr>
          <p:cNvPr id="455" name="Shape 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05416" y="785369"/>
            <a:ext cx="1051560" cy="92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4">
            <a:alphaModFix/>
          </a:blip>
          <a:srcRect l="2179" t="-1" r="3370" b="1322"/>
          <a:stretch/>
        </p:blipFill>
        <p:spPr>
          <a:xfrm>
            <a:off x="7598004" y="806170"/>
            <a:ext cx="1051560" cy="87891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/>
          <p:nvPr/>
        </p:nvSpPr>
        <p:spPr>
          <a:xfrm>
            <a:off x="7081547" y="1049032"/>
            <a:ext cx="391886" cy="393192"/>
          </a:xfrm>
          <a:prstGeom prst="plus">
            <a:avLst>
              <a:gd name="adj" fmla="val 37000"/>
            </a:avLst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8563" y="1708070"/>
            <a:ext cx="3099694" cy="286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Names &amp; Definitions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Annotated Entities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Template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Repository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Configuration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7728" y="2889504"/>
            <a:ext cx="1974236" cy="172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 err="1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Annotaded</a:t>
            </a: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 Entities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MappedSuperclass</a:t>
            </a:r>
            <a:endParaRPr sz="32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Entity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●"/>
            </a:pPr>
            <a:r>
              <a:rPr lang="en-US" sz="32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6" y="3534156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5589037" y="902885"/>
            <a:ext cx="4572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  <a:sym typeface="Arial"/>
              </a:rPr>
              <a:t>@Entity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(</a:t>
            </a:r>
            <a:r>
              <a:rPr lang="en-US" sz="1800">
                <a:solidFill>
                  <a:srgbClr val="008000"/>
                </a:solidFill>
                <a:latin typeface="Gill Sans MT" panose="020B0502020104020203" pitchFamily="34" charset="77"/>
                <a:sym typeface="Arial"/>
              </a:rPr>
              <a:t>”god"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  <a:sym typeface="Arial"/>
              </a:rPr>
              <a:t>public class 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God {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  </a:t>
            </a: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  <a:sym typeface="Arial"/>
              </a:rPr>
              <a:t>@Column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  <a:sym typeface="Arial"/>
              </a:rPr>
              <a:t>  </a:t>
            </a:r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  <a:sym typeface="Arial"/>
              </a:rPr>
              <a:t>private 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String </a:t>
            </a:r>
            <a:r>
              <a:rPr lang="en-US" sz="1800">
                <a:solidFill>
                  <a:srgbClr val="660E7A"/>
                </a:solidFill>
                <a:latin typeface="Gill Sans MT" panose="020B0502020104020203" pitchFamily="34" charset="77"/>
                <a:sym typeface="Arial"/>
              </a:rPr>
              <a:t>name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  </a:t>
            </a: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  <a:sym typeface="Arial"/>
              </a:rPr>
              <a:t>@Column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08000"/>
                </a:solidFill>
                <a:latin typeface="Gill Sans MT" panose="020B0502020104020203" pitchFamily="34" charset="77"/>
                <a:sym typeface="Arial"/>
              </a:rPr>
              <a:t>  </a:t>
            </a:r>
            <a:r>
              <a:rPr lang="en-US" sz="1800">
                <a:solidFill>
                  <a:srgbClr val="000080"/>
                </a:solidFill>
                <a:latin typeface="Gill Sans MT" panose="020B0502020104020203" pitchFamily="34" charset="77"/>
                <a:sym typeface="Arial"/>
              </a:rPr>
              <a:t>private 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Set&lt;God&gt; </a:t>
            </a:r>
            <a:r>
              <a:rPr lang="en-US" sz="1800">
                <a:solidFill>
                  <a:srgbClr val="660E7A"/>
                </a:solidFill>
                <a:latin typeface="Gill Sans MT" panose="020B0502020104020203" pitchFamily="34" charset="77"/>
                <a:sym typeface="Arial"/>
              </a:rPr>
              <a:t>siblings</a:t>
            </a:r>
            <a:r>
              <a:rPr lang="en-US" sz="1800">
                <a:solidFill>
                  <a:srgbClr val="000000"/>
                </a:solidFill>
                <a:latin typeface="Gill Sans MT" panose="020B0502020104020203" pitchFamily="34" charset="77"/>
                <a:sym typeface="Arial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…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Templates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96" y="205979"/>
            <a:ext cx="1316157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1449481" y="902886"/>
            <a:ext cx="713468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import static </a:t>
            </a:r>
            <a:r>
              <a:rPr lang="en-US" sz="1800" i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DocumentQuery.select</a:t>
            </a: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i="1"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 </a:t>
            </a:r>
            <a:r>
              <a:rPr lang="en-US" sz="1800" i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DocumentTemplate</a:t>
            </a:r>
            <a:r>
              <a:rPr lang="en-US" sz="1800" i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template;</a:t>
            </a:r>
            <a:endParaRPr i="1"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God.builder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().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withName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(“Diana”);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insert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update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DocumentQuery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query = 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(“god”).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(“name”).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equals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(“Diana”).build();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List&lt;God&gt; gods =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template.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(query);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Repository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20894" cy="11562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>
            <a:off x="1435608" y="1362269"/>
            <a:ext cx="713468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@Database(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DatabaseType.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COLUMN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@Database(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DatabaseType.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KEY_VALUE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)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godRepository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Configuration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20894" cy="115629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/>
          <p:nvPr/>
        </p:nvSpPr>
        <p:spPr>
          <a:xfrm>
            <a:off x="1435608" y="1362269"/>
            <a:ext cx="7325837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[ {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description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"The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document configuration",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"document",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provider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"org.jnosql.diana.couchbase.document.CouchbaseDocumentConfiguration",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"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settings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": {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"couchbase-host-1": "localhost",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-user": "root",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  "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couchbase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-password": "123456"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}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 ]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Configuration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8" y="1362269"/>
            <a:ext cx="732583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@Inject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@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ConfigurationUnit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private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DocumentCollectionManagerFactory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&lt;?&gt; 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entityManager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;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1104899" y="214312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6581"/>
              <a:buFont typeface="Arial"/>
              <a:buNone/>
            </a:pPr>
            <a:r>
              <a:rPr lang="en-US" sz="6581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Hands-On!</a:t>
            </a:r>
            <a:endParaRPr sz="387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90256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Data model for the use cases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8" y="1362269"/>
            <a:ext cx="3597711" cy="30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City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Programming Languages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Country</a:t>
            </a: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07C328-7E05-5D43-910C-BCD16E670271}"/>
              </a:ext>
            </a:extLst>
          </p:cNvPr>
          <p:cNvSpPr/>
          <p:nvPr/>
        </p:nvSpPr>
        <p:spPr>
          <a:xfrm>
            <a:off x="1435608" y="895239"/>
            <a:ext cx="2853666" cy="562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JUGs and JUG Members!</a:t>
            </a:r>
          </a:p>
        </p:txBody>
      </p:sp>
      <p:sp>
        <p:nvSpPr>
          <p:cNvPr id="6" name="Shape 507">
            <a:extLst>
              <a:ext uri="{FF2B5EF4-FFF2-40B4-BE49-F238E27FC236}">
                <a16:creationId xmlns:a16="http://schemas.microsoft.com/office/drawing/2014/main" id="{DA3EC96C-A677-2E4E-BA44-96F09B024EB8}"/>
              </a:ext>
            </a:extLst>
          </p:cNvPr>
          <p:cNvSpPr/>
          <p:nvPr/>
        </p:nvSpPr>
        <p:spPr>
          <a:xfrm>
            <a:off x="5033319" y="1358123"/>
            <a:ext cx="3597711" cy="30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JUG Member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City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Programming Languages (name and skill level)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4125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70432" y="1047750"/>
            <a:ext cx="7695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88"/>
              <a:buFont typeface="Noto Sans Symbols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Gill Sans MT" panose="020B0502020104020203" pitchFamily="34" charset="77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88"/>
              <a:buFont typeface="Noto Sans Symbols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Otávio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 Santana</a:t>
            </a:r>
          </a:p>
          <a:p>
            <a:pPr marL="0" marR="0" lvl="0" indent="0" algn="l" rtl="0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88"/>
              <a:buFont typeface="Noto Sans Symbols"/>
              <a:buNone/>
            </a:pPr>
            <a:endParaRPr lang="en-US" dirty="0">
              <a:latin typeface="Gill Sans MT" panose="020B0502020104020203" pitchFamily="34" charset="77"/>
            </a:endParaRPr>
          </a:p>
          <a:p>
            <a:pPr marL="121444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Software engineer,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Tomitribe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Java Champion,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SouJava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 JUG Leader </a:t>
            </a:r>
            <a:endParaRPr dirty="0">
              <a:latin typeface="Gill Sans MT" panose="020B0502020104020203" pitchFamily="34" charset="77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Apache, Eclipse and OpenJDK Committer </a:t>
            </a:r>
            <a:endParaRPr dirty="0">
              <a:latin typeface="Gill Sans MT" panose="020B0502020104020203" pitchFamily="34" charset="77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Expert Group member in many JSRs</a:t>
            </a:r>
            <a:endParaRPr dirty="0">
              <a:latin typeface="Gill Sans MT" panose="020B0502020104020203" pitchFamily="34" charset="77"/>
            </a:endParaRPr>
          </a:p>
          <a:p>
            <a:pPr marL="121445" marR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Representative at JCP EC for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SouJava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Gill Sans MT" panose="020B0502020104020203" pitchFamily="34" charset="77"/>
                <a:ea typeface="Trebuchet MS"/>
                <a:cs typeface="Trebuchet MS"/>
                <a:sym typeface="Trebuchet MS"/>
              </a:rPr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442913" marR="0" lvl="0" indent="-104298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342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169789" y="206276"/>
            <a:ext cx="765542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dirty="0">
                <a:latin typeface="Gill Sans MT" panose="020B0502020104020203" pitchFamily="34" charset="77"/>
                <a:cs typeface="Arial"/>
                <a:sym typeface="Arial"/>
              </a:rPr>
              <a:t>About</a:t>
            </a:r>
            <a:r>
              <a:rPr lang="en-US" sz="3200" b="0" i="0" u="none" strike="noStrike" cap="none" dirty="0">
                <a:solidFill>
                  <a:srgbClr val="56221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latin typeface="Gill Sans MT" panose="020B0502020104020203" pitchFamily="34" charset="77"/>
                <a:cs typeface="Arial"/>
                <a:sym typeface="Arial"/>
              </a:rPr>
              <a:t>the</a:t>
            </a:r>
            <a:r>
              <a:rPr lang="en-US" sz="3200" b="0" i="0" u="none" strike="noStrike" cap="none" dirty="0">
                <a:solidFill>
                  <a:srgbClr val="56221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latin typeface="Gill Sans MT" panose="020B0502020104020203" pitchFamily="34" charset="77"/>
                <a:cs typeface="Arial"/>
                <a:sym typeface="Arial"/>
              </a:rPr>
              <a:t>Speakers</a:t>
            </a:r>
            <a:endParaRPr sz="3200" b="1" dirty="0">
              <a:latin typeface="Gill Sans MT" panose="020B0502020104020203" pitchFamily="34" charset="77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Use case #1 - Key/Value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8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Create a database to handle JUG information using </a:t>
            </a:r>
            <a:r>
              <a:rPr lang="en-US" sz="20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Redis</a:t>
            </a:r>
            <a:endParaRPr lang="en-US"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Create, Retrieve and Update JUG information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Model once and reuse the model with different database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925212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Use case #2 - Document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8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Implement some searches against a MongoDB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 members in a given city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 members of legal drinking 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Search JUGs in a region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31650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Use case #3 - Graph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667" y="205979"/>
            <a:ext cx="1316158" cy="11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1435608" y="1362269"/>
            <a:ext cx="7325837" cy="29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Implement recommendation searches against Neo4J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Find Beginner Java Users that know Advanced Java User(s).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Find Java Users in a given City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Recommend Advanced Java Users in the same City as a given User.</a:t>
            </a:r>
            <a:endParaRPr sz="20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2746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1435608" y="2143125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6581"/>
              <a:buFont typeface="Arial"/>
              <a:buNone/>
            </a:pPr>
            <a:r>
              <a:rPr lang="en-US" sz="6581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Thanks!</a:t>
            </a:r>
            <a:endParaRPr sz="387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378458" y="2143125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5400"/>
              <a:buFont typeface="Cabin"/>
              <a:buNone/>
            </a:pPr>
            <a:r>
              <a:rPr lang="en-US" sz="4400" b="1" dirty="0">
                <a:latin typeface="Gill Sans MT" panose="020B0502020104020203" pitchFamily="34" charset="77"/>
                <a:cs typeface="Arial"/>
              </a:rPr>
              <a:t>NoSQL</a:t>
            </a:r>
            <a:br>
              <a:rPr lang="en-US" sz="7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sym typeface="Cabin"/>
              </a:rPr>
            </a:br>
            <a:r>
              <a:rPr lang="en-US" sz="36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sym typeface="Cabin"/>
              </a:rPr>
              <a:t>(Not Only SQL)</a:t>
            </a:r>
            <a:endParaRPr sz="40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What defines NoSQL databases?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No fixed data structure 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Not an ACID, but a BASE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Five different types</a:t>
            </a:r>
            <a:endParaRPr dirty="0">
              <a:latin typeface="Gill Sans MT" panose="020B0502020104020203" pitchFamily="34" charset="77"/>
            </a:endParaRPr>
          </a:p>
          <a:p>
            <a:pPr marL="640080" marR="0" lvl="1" indent="-237744" algn="l" rtl="0">
              <a:lnSpc>
                <a:spcPct val="12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Key/Value</a:t>
            </a:r>
            <a:endParaRPr dirty="0">
              <a:latin typeface="Gill Sans MT" panose="020B0502020104020203" pitchFamily="34" charset="77"/>
            </a:endParaRPr>
          </a:p>
          <a:p>
            <a:pPr marL="640080" marR="0" lvl="1" indent="-237744" algn="l" rtl="0">
              <a:lnSpc>
                <a:spcPct val="12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Column Family</a:t>
            </a:r>
            <a:endParaRPr dirty="0">
              <a:latin typeface="Gill Sans MT" panose="020B0502020104020203" pitchFamily="34" charset="77"/>
            </a:endParaRPr>
          </a:p>
          <a:p>
            <a:pPr marL="640080" marR="0" lvl="1" indent="-237744" algn="l" rtl="0">
              <a:lnSpc>
                <a:spcPct val="12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Document</a:t>
            </a:r>
            <a:endParaRPr dirty="0">
              <a:latin typeface="Gill Sans MT" panose="020B0502020104020203" pitchFamily="34" charset="77"/>
            </a:endParaRPr>
          </a:p>
          <a:p>
            <a:pPr marL="640080" marR="0" lvl="1" indent="-237744" algn="l" rtl="0">
              <a:lnSpc>
                <a:spcPct val="12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Graph</a:t>
            </a:r>
            <a:endParaRPr dirty="0">
              <a:latin typeface="Gill Sans MT" panose="020B0502020104020203" pitchFamily="34" charset="77"/>
            </a:endParaRPr>
          </a:p>
          <a:p>
            <a:pPr marL="640080" marR="0" lvl="1" indent="-237744" algn="l" rtl="0">
              <a:lnSpc>
                <a:spcPct val="120000"/>
              </a:lnSpc>
              <a:spcBef>
                <a:spcPts val="55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Verdana"/>
              <a:buChar char="◦"/>
            </a:pPr>
            <a:r>
              <a:rPr lang="en-US" sz="16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Multi-Model</a:t>
            </a:r>
            <a:endParaRPr sz="16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7332" y="2878691"/>
            <a:ext cx="921253" cy="61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210" y="3404872"/>
            <a:ext cx="876170" cy="75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l="-1" r="844" b="26000"/>
          <a:stretch/>
        </p:blipFill>
        <p:spPr>
          <a:xfrm>
            <a:off x="5344633" y="2578904"/>
            <a:ext cx="1532483" cy="7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3164" y="2283425"/>
            <a:ext cx="1100819" cy="76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294" y="1409763"/>
            <a:ext cx="1063701" cy="7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916" y="3022183"/>
            <a:ext cx="849527" cy="84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55916" y="1740702"/>
            <a:ext cx="1009561" cy="1009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68640" y="1189325"/>
            <a:ext cx="687276" cy="68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Shape 139"/>
          <p:cNvGrpSpPr/>
          <p:nvPr/>
        </p:nvGrpSpPr>
        <p:grpSpPr>
          <a:xfrm>
            <a:off x="5048101" y="3691192"/>
            <a:ext cx="1017341" cy="890932"/>
            <a:chOff x="3267621" y="3202727"/>
            <a:chExt cx="1352961" cy="1184850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11">
              <a:alphaModFix/>
            </a:blip>
            <a:srcRect l="-1" t="2081" r="47000"/>
            <a:stretch/>
          </p:blipFill>
          <p:spPr>
            <a:xfrm>
              <a:off x="3267621" y="3202727"/>
              <a:ext cx="1352961" cy="11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/>
            <p:nvPr/>
          </p:nvSpPr>
          <p:spPr>
            <a:xfrm rot="10800000" flipH="1">
              <a:off x="4052050" y="3870246"/>
              <a:ext cx="568531" cy="41380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562214"/>
                </a:solidFill>
                <a:latin typeface="Arial"/>
                <a:ea typeface="Arial"/>
                <a:cs typeface="Arial"/>
                <a:sym typeface="Arial"/>
              </a:rPr>
              <a:t>ACID x BASE</a:t>
            </a:r>
            <a:endParaRPr sz="3200" b="0" i="0" u="none" strike="noStrike" cap="none">
              <a:solidFill>
                <a:srgbClr val="5622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Shape 147"/>
          <p:cNvGrpSpPr/>
          <p:nvPr/>
        </p:nvGrpSpPr>
        <p:grpSpPr>
          <a:xfrm>
            <a:off x="2133552" y="949198"/>
            <a:ext cx="5618300" cy="1811975"/>
            <a:chOff x="1996345" y="973912"/>
            <a:chExt cx="5618300" cy="1811975"/>
          </a:xfrm>
        </p:grpSpPr>
        <p:pic>
          <p:nvPicPr>
            <p:cNvPr id="148" name="Shape 148" descr="nosql_acid_base.png"/>
            <p:cNvPicPr preferRelativeResize="0"/>
            <p:nvPr/>
          </p:nvPicPr>
          <p:blipFill rotWithShape="1">
            <a:blip r:embed="rId3">
              <a:alphaModFix/>
            </a:blip>
            <a:srcRect l="49748"/>
            <a:stretch/>
          </p:blipFill>
          <p:spPr>
            <a:xfrm>
              <a:off x="6178695" y="976137"/>
              <a:ext cx="1435950" cy="180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Shape 149" descr="nosql_acid_base.png"/>
            <p:cNvPicPr preferRelativeResize="0"/>
            <p:nvPr/>
          </p:nvPicPr>
          <p:blipFill rotWithShape="1">
            <a:blip r:embed="rId3">
              <a:alphaModFix/>
            </a:blip>
            <a:srcRect r="49748"/>
            <a:stretch/>
          </p:blipFill>
          <p:spPr>
            <a:xfrm>
              <a:off x="1996345" y="973912"/>
              <a:ext cx="1435950" cy="1809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Shape 150"/>
          <p:cNvSpPr/>
          <p:nvPr/>
        </p:nvSpPr>
        <p:spPr>
          <a:xfrm>
            <a:off x="6315902" y="3049199"/>
            <a:ext cx="226128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asically 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vailable,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oft State,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ventual consistency</a:t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2060378" y="3049199"/>
            <a:ext cx="15940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tomicity,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onsistency,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solation,</a:t>
            </a: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lang="en-US" sz="18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urability</a:t>
            </a:r>
            <a:endParaRPr/>
          </a:p>
        </p:txBody>
      </p:sp>
      <p:sp>
        <p:nvSpPr>
          <p:cNvPr id="152" name="Shape 152"/>
          <p:cNvSpPr/>
          <p:nvPr/>
        </p:nvSpPr>
        <p:spPr>
          <a:xfrm rot="-2700000">
            <a:off x="4507785" y="1472423"/>
            <a:ext cx="869831" cy="877330"/>
          </a:xfrm>
          <a:prstGeom prst="plus">
            <a:avLst>
              <a:gd name="adj" fmla="val 36111"/>
            </a:avLst>
          </a:prstGeom>
          <a:gradFill>
            <a:gsLst>
              <a:gs pos="0">
                <a:srgbClr val="EF3333"/>
              </a:gs>
              <a:gs pos="15000">
                <a:srgbClr val="EE3232"/>
              </a:gs>
              <a:gs pos="62000">
                <a:srgbClr val="D91919"/>
              </a:gs>
              <a:gs pos="97000">
                <a:srgbClr val="C4090B"/>
              </a:gs>
              <a:gs pos="100000">
                <a:srgbClr val="C6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Key/Value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AmazonDynamo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AmazonS3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b="1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Redis</a:t>
            </a:r>
            <a:endParaRPr sz="20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Scalaris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Voldemort  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Couchbase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Hazelcast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4274231" y="1289237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6579320" y="1260601"/>
            <a:ext cx="607099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Sun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2" name="Shape 162"/>
          <p:cNvCxnSpPr>
            <a:stCxn id="160" idx="6"/>
            <a:endCxn id="161" idx="1"/>
          </p:cNvCxnSpPr>
          <p:nvPr/>
        </p:nvCxnSpPr>
        <p:spPr>
          <a:xfrm>
            <a:off x="6114461" y="1620588"/>
            <a:ext cx="465000" cy="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3" name="Shape 163"/>
          <p:cNvSpPr/>
          <p:nvPr/>
        </p:nvSpPr>
        <p:spPr>
          <a:xfrm>
            <a:off x="4274231" y="2339025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Aphrodite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579321" y="2311923"/>
            <a:ext cx="1002098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Love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5" name="Shape 165"/>
          <p:cNvCxnSpPr>
            <a:stCxn id="163" idx="6"/>
            <a:endCxn id="164" idx="1"/>
          </p:cNvCxnSpPr>
          <p:nvPr/>
        </p:nvCxnSpPr>
        <p:spPr>
          <a:xfrm>
            <a:off x="6114461" y="2670375"/>
            <a:ext cx="465000" cy="15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6" name="Shape 166"/>
          <p:cNvSpPr/>
          <p:nvPr/>
        </p:nvSpPr>
        <p:spPr>
          <a:xfrm>
            <a:off x="4342442" y="3359506"/>
            <a:ext cx="1840230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579320" y="3330871"/>
            <a:ext cx="2354368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War</a:t>
            </a:r>
            <a:endParaRPr sz="14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68" name="Shape 168"/>
          <p:cNvCxnSpPr>
            <a:endCxn id="167" idx="1"/>
          </p:cNvCxnSpPr>
          <p:nvPr/>
        </p:nvCxnSpPr>
        <p:spPr>
          <a:xfrm>
            <a:off x="6182720" y="3690857"/>
            <a:ext cx="396600" cy="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69" name="Shape 169"/>
          <p:cNvSpPr/>
          <p:nvPr/>
        </p:nvSpPr>
        <p:spPr>
          <a:xfrm>
            <a:off x="7360357" y="1260601"/>
            <a:ext cx="607099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Light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141394" y="1260601"/>
            <a:ext cx="724083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Music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743464" y="2310389"/>
            <a:ext cx="1122014" cy="719971"/>
          </a:xfrm>
          <a:prstGeom prst="rect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Beauty</a:t>
            </a:r>
            <a:endParaRPr sz="16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071920" y="1110736"/>
            <a:ext cx="1488185" cy="3368666"/>
          </a:xfrm>
          <a:prstGeom prst="rect">
            <a:avLst/>
          </a:prstGeom>
          <a:gradFill>
            <a:gsLst>
              <a:gs pos="0">
                <a:srgbClr val="C5E6F2"/>
              </a:gs>
              <a:gs pos="50000">
                <a:srgbClr val="B7E0F0"/>
              </a:gs>
              <a:gs pos="97000">
                <a:srgbClr val="A0D9EE"/>
              </a:gs>
              <a:gs pos="100000">
                <a:srgbClr val="97D6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Row key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Column Family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Hbase</a:t>
            </a: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 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b="1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Cassandra</a:t>
            </a:r>
            <a:endParaRPr b="1"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Scylla</a:t>
            </a:r>
            <a:endParaRPr dirty="0">
              <a:latin typeface="Gill Sans MT" panose="020B0502020104020203" pitchFamily="34" charset="77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Clouddata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SimpleDb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DynamoDB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179405" y="1611104"/>
            <a:ext cx="1273214" cy="528252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Apollo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1" name="Shape 181"/>
          <p:cNvCxnSpPr>
            <a:stCxn id="180" idx="6"/>
            <a:endCxn id="182" idx="1"/>
          </p:cNvCxnSpPr>
          <p:nvPr/>
        </p:nvCxnSpPr>
        <p:spPr>
          <a:xfrm rot="10800000" flipH="1">
            <a:off x="5452619" y="1780130"/>
            <a:ext cx="488400" cy="951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83" name="Shape 183"/>
          <p:cNvSpPr/>
          <p:nvPr/>
        </p:nvSpPr>
        <p:spPr>
          <a:xfrm>
            <a:off x="4281088" y="2593668"/>
            <a:ext cx="1069848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Ares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4" name="Shape 184"/>
          <p:cNvCxnSpPr>
            <a:stCxn id="183" idx="6"/>
            <a:endCxn id="185" idx="1"/>
          </p:cNvCxnSpPr>
          <p:nvPr/>
        </p:nvCxnSpPr>
        <p:spPr>
          <a:xfrm>
            <a:off x="5350936" y="2925018"/>
            <a:ext cx="505200" cy="1722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sp>
        <p:nvSpPr>
          <p:cNvPr id="186" name="Shape 186"/>
          <p:cNvSpPr/>
          <p:nvPr/>
        </p:nvSpPr>
        <p:spPr>
          <a:xfrm>
            <a:off x="4226818" y="3643455"/>
            <a:ext cx="1178388" cy="662701"/>
          </a:xfrm>
          <a:prstGeom prst="ellipse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Kratos</a:t>
            </a:r>
            <a:endParaRPr sz="180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  <p:cxnSp>
        <p:nvCxnSpPr>
          <p:cNvPr id="187" name="Shape 187"/>
          <p:cNvCxnSpPr>
            <a:stCxn id="186" idx="6"/>
            <a:endCxn id="188" idx="1"/>
          </p:cNvCxnSpPr>
          <p:nvPr/>
        </p:nvCxnSpPr>
        <p:spPr>
          <a:xfrm>
            <a:off x="5405206" y="3974806"/>
            <a:ext cx="535800" cy="140700"/>
          </a:xfrm>
          <a:prstGeom prst="straightConnector1">
            <a:avLst/>
          </a:prstGeom>
          <a:gradFill>
            <a:gsLst>
              <a:gs pos="0">
                <a:srgbClr val="D2D2D2"/>
              </a:gs>
              <a:gs pos="50000">
                <a:srgbClr val="C7C7C7"/>
              </a:gs>
              <a:gs pos="97000">
                <a:srgbClr val="B5B5B5"/>
              </a:gs>
              <a:gs pos="100000">
                <a:srgbClr val="B0B0B0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dist="25400" dir="5400000" rotWithShape="0">
              <a:srgbClr val="000000">
                <a:alpha val="42745"/>
              </a:srgbClr>
            </a:outerShdw>
          </a:effectLst>
        </p:spPr>
      </p:cxnSp>
      <p:grpSp>
        <p:nvGrpSpPr>
          <p:cNvPr id="189" name="Shape 189"/>
          <p:cNvGrpSpPr/>
          <p:nvPr/>
        </p:nvGrpSpPr>
        <p:grpSpPr>
          <a:xfrm>
            <a:off x="5940909" y="1086777"/>
            <a:ext cx="1709928" cy="1092748"/>
            <a:chOff x="5856271" y="1249979"/>
            <a:chExt cx="1709928" cy="1092748"/>
          </a:xfrm>
        </p:grpSpPr>
        <p:sp>
          <p:nvSpPr>
            <p:cNvPr id="190" name="Shape 190"/>
            <p:cNvSpPr/>
            <p:nvPr/>
          </p:nvSpPr>
          <p:spPr>
            <a:xfrm>
              <a:off x="5856271" y="12499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Duty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5856271" y="1543880"/>
              <a:ext cx="1709928" cy="798847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{”Sun”, “Light”, ”Music”}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5856271" y="2618383"/>
            <a:ext cx="1123263" cy="663510"/>
            <a:chOff x="6008671" y="1402379"/>
            <a:chExt cx="1709928" cy="663510"/>
          </a:xfrm>
        </p:grpSpPr>
        <p:sp>
          <p:nvSpPr>
            <p:cNvPr id="192" name="Shape 192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Duty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“War”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5940909" y="3636851"/>
            <a:ext cx="1709928" cy="663510"/>
            <a:chOff x="6008671" y="1402379"/>
            <a:chExt cx="1709928" cy="663510"/>
          </a:xfrm>
        </p:grpSpPr>
        <p:sp>
          <p:nvSpPr>
            <p:cNvPr id="194" name="Shape 194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SlainGods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13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7340372" y="2633920"/>
            <a:ext cx="1123263" cy="663510"/>
            <a:chOff x="6008671" y="1402379"/>
            <a:chExt cx="1709928" cy="663510"/>
          </a:xfrm>
        </p:grpSpPr>
        <p:sp>
          <p:nvSpPr>
            <p:cNvPr id="196" name="Shape 196"/>
            <p:cNvSpPr/>
            <p:nvPr/>
          </p:nvSpPr>
          <p:spPr>
            <a:xfrm>
              <a:off x="6008671" y="1402379"/>
              <a:ext cx="1709928" cy="293901"/>
            </a:xfrm>
            <a:prstGeom prst="rect">
              <a:avLst/>
            </a:prstGeom>
            <a:gradFill>
              <a:gsLst>
                <a:gs pos="0">
                  <a:srgbClr val="FFE9AF"/>
                </a:gs>
                <a:gs pos="50000">
                  <a:srgbClr val="FFE59B"/>
                </a:gs>
                <a:gs pos="97000">
                  <a:srgbClr val="FFE27A"/>
                </a:gs>
                <a:gs pos="100000">
                  <a:srgbClr val="FFE26B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Weapon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008671" y="1696280"/>
              <a:ext cx="1709928" cy="369609"/>
            </a:xfrm>
            <a:prstGeom prst="rect">
              <a:avLst/>
            </a:prstGeom>
            <a:gradFill>
              <a:gsLst>
                <a:gs pos="0">
                  <a:srgbClr val="D2D2D2"/>
                </a:gs>
                <a:gs pos="50000">
                  <a:srgbClr val="C7C7C7"/>
                </a:gs>
                <a:gs pos="97000">
                  <a:srgbClr val="B5B5B5"/>
                </a:gs>
                <a:gs pos="100000">
                  <a:srgbClr val="B0B0B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dist="25400" dir="5400000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 MT" panose="020B0502020104020203" pitchFamily="34" charset="77"/>
                  <a:ea typeface="Cabin"/>
                  <a:cs typeface="Cabin"/>
                  <a:sym typeface="Cabin"/>
                </a:rPr>
                <a:t>“Sword”</a:t>
              </a:r>
              <a:endParaRPr sz="180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62214"/>
              </a:buClr>
              <a:buSzPts val="3200"/>
              <a:buFont typeface="Arial"/>
              <a:buNone/>
            </a:pPr>
            <a:r>
              <a:rPr lang="en-US" sz="3200" b="1" u="none" strike="noStrike" cap="none" dirty="0">
                <a:solidFill>
                  <a:srgbClr val="562214"/>
                </a:solidFill>
                <a:latin typeface="Gill Sans MT" panose="020B0502020104020203" pitchFamily="34" charset="77"/>
                <a:ea typeface="Arial"/>
                <a:cs typeface="Arial"/>
                <a:sym typeface="Arial"/>
              </a:rPr>
              <a:t>Document</a:t>
            </a:r>
            <a:endParaRPr sz="3200" b="1" u="none" strike="noStrike" cap="none" dirty="0">
              <a:solidFill>
                <a:srgbClr val="562214"/>
              </a:solidFill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354015" y="1200151"/>
            <a:ext cx="7511462" cy="339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760" marR="0" lvl="0" indent="-28346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AmazonSimpleD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Apache CouchDB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Couchbase 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b="1" u="none" strike="noStrike" cap="none" dirty="0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MongoDB</a:t>
            </a:r>
            <a:endParaRPr sz="2000" b="1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2834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</a:pPr>
            <a:r>
              <a:rPr lang="en-US" sz="2000" u="none" strike="noStrike" cap="none" dirty="0" err="1">
                <a:solidFill>
                  <a:schemeClr val="dk1"/>
                </a:solidFill>
                <a:latin typeface="Gill Sans MT" panose="020B0502020104020203" pitchFamily="34" charset="77"/>
                <a:sym typeface="Cabin"/>
              </a:rPr>
              <a:t>Riak</a:t>
            </a: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  <a:p>
            <a:pPr marL="365760" marR="0" lvl="0" indent="-18186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 u="none" strike="noStrike" cap="none" dirty="0">
              <a:solidFill>
                <a:schemeClr val="dk1"/>
              </a:solidFill>
              <a:latin typeface="Gill Sans MT" panose="020B0502020104020203" pitchFamily="34" charset="77"/>
              <a:sym typeface="Cabin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4782312" y="841336"/>
            <a:ext cx="5021445" cy="49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{  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”:”Diana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father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”:”Jupiter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mother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”:”</a:t>
            </a:r>
            <a:r>
              <a:rPr lang="en-US" sz="1800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Latona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”,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siblings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”:{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	”</a:t>
            </a:r>
            <a:r>
              <a:rPr lang="en-US" sz="1800" b="1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name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 ”Apollo”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   },</a:t>
            </a:r>
            <a:endParaRPr dirty="0">
              <a:latin typeface="Gill Sans MT" panose="020B0502020104020203" pitchFamily="34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  ”</a:t>
            </a:r>
            <a:r>
              <a:rPr lang="en-US" sz="1800" b="1" dirty="0" err="1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godOf</a:t>
            </a: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”: {”Hunt”}</a:t>
            </a:r>
            <a:b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</a:br>
            <a:r>
              <a:rPr lang="en-US" sz="1800" dirty="0">
                <a:solidFill>
                  <a:schemeClr val="dk1"/>
                </a:solidFill>
                <a:latin typeface="Gill Sans MT" panose="020B0502020104020203" pitchFamily="34" charset="77"/>
                <a:ea typeface="Cabin"/>
                <a:cs typeface="Cabin"/>
                <a:sym typeface="Cabin"/>
              </a:rPr>
              <a:t>}</a:t>
            </a:r>
            <a:endParaRPr sz="1800" dirty="0">
              <a:solidFill>
                <a:schemeClr val="dk1"/>
              </a:solidFill>
              <a:latin typeface="Gill Sans MT" panose="020B0502020104020203" pitchFamily="34" charset="77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lstic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923</Words>
  <Application>Microsoft Macintosh PowerPoint</Application>
  <PresentationFormat>On-screen Show (16:9)</PresentationFormat>
  <Paragraphs>372</Paragraphs>
  <Slides>33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Consolas</vt:lpstr>
      <vt:lpstr>Verdana</vt:lpstr>
      <vt:lpstr>Cabin</vt:lpstr>
      <vt:lpstr>Noto Sans Symbols</vt:lpstr>
      <vt:lpstr>Trebuchet MS</vt:lpstr>
      <vt:lpstr>Gill Sans MT</vt:lpstr>
      <vt:lpstr>Calibri</vt:lpstr>
      <vt:lpstr>Gill Sans MT Condensed</vt:lpstr>
      <vt:lpstr>Arial</vt:lpstr>
      <vt:lpstr>Solstice</vt:lpstr>
      <vt:lpstr>PowerPoint Presentation</vt:lpstr>
      <vt:lpstr>About the Speakers</vt:lpstr>
      <vt:lpstr>About the Speakers</vt:lpstr>
      <vt:lpstr>NoSQL (Not Only SQL)</vt:lpstr>
      <vt:lpstr>What defines NoSQL databases?</vt:lpstr>
      <vt:lpstr>ACID x BASE</vt:lpstr>
      <vt:lpstr>Key/Value</vt:lpstr>
      <vt:lpstr>Column Family</vt:lpstr>
      <vt:lpstr>Document</vt:lpstr>
      <vt:lpstr>Graph</vt:lpstr>
      <vt:lpstr>Multi-model</vt:lpstr>
      <vt:lpstr>SQL -&gt; NoSQL</vt:lpstr>
      <vt:lpstr>Scalability x Complexity</vt:lpstr>
      <vt:lpstr>JNoSQL</vt:lpstr>
      <vt:lpstr>What is JNoSQL?</vt:lpstr>
      <vt:lpstr>Eclipse JNoSQL</vt:lpstr>
      <vt:lpstr>For example: for a Document DB…</vt:lpstr>
      <vt:lpstr>… now with JNoSQL</vt:lpstr>
      <vt:lpstr>Names &amp; Definitions</vt:lpstr>
      <vt:lpstr>Names &amp; Definitions</vt:lpstr>
      <vt:lpstr>Eclipse JNoSQL - Artemis</vt:lpstr>
      <vt:lpstr>Names &amp; Definitions</vt:lpstr>
      <vt:lpstr>Annotaded Entities</vt:lpstr>
      <vt:lpstr>Templates</vt:lpstr>
      <vt:lpstr>Repository</vt:lpstr>
      <vt:lpstr>Configuration</vt:lpstr>
      <vt:lpstr>Configuration</vt:lpstr>
      <vt:lpstr>Hands-On!</vt:lpstr>
      <vt:lpstr>Data model for the use cases</vt:lpstr>
      <vt:lpstr>Use case #1 - Key/Value</vt:lpstr>
      <vt:lpstr>Use case #2 - Document</vt:lpstr>
      <vt:lpstr>Use case #3 - Graph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Leonardo Lima</cp:lastModifiedBy>
  <cp:revision>13</cp:revision>
  <dcterms:modified xsi:type="dcterms:W3CDTF">2018-10-07T21:18:43Z</dcterms:modified>
</cp:coreProperties>
</file>